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6"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Google Sans"/>
      <p:regular r:id="rId17"/>
      <p:bold r:id="rId18"/>
      <p:italic r:id="rId19"/>
      <p:boldItalic r:id="rId20"/>
    </p:embeddedFont>
    <p:embeddedFont>
      <p:font typeface="Work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guide id="3" orient="horz" pos="576">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 pos="576"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boldItalic.fntdata"/><Relationship Id="rId11" Type="http://schemas.openxmlformats.org/officeDocument/2006/relationships/font" Target="fonts/Roboto-regular.fntdata"/><Relationship Id="rId22" Type="http://schemas.openxmlformats.org/officeDocument/2006/relationships/font" Target="fonts/WorkSans-bold.fntdata"/><Relationship Id="rId10" Type="http://schemas.openxmlformats.org/officeDocument/2006/relationships/font" Target="fonts/GoogleSansSemiBold-boldItalic.fntdata"/><Relationship Id="rId21" Type="http://schemas.openxmlformats.org/officeDocument/2006/relationships/font" Target="fonts/WorkSans-regular.fntdata"/><Relationship Id="rId13" Type="http://schemas.openxmlformats.org/officeDocument/2006/relationships/font" Target="fonts/Roboto-italic.fntdata"/><Relationship Id="rId24" Type="http://schemas.openxmlformats.org/officeDocument/2006/relationships/font" Target="fonts/WorkSans-boldItalic.fntdata"/><Relationship Id="rId12" Type="http://schemas.openxmlformats.org/officeDocument/2006/relationships/font" Target="fonts/Roboto-bold.fntdata"/><Relationship Id="rId23" Type="http://schemas.openxmlformats.org/officeDocument/2006/relationships/font" Target="fonts/WorkSans-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GoogleSans-regular.fntdata"/><Relationship Id="rId16" Type="http://schemas.openxmlformats.org/officeDocument/2006/relationships/font" Target="fonts/PTSansNarrow-bold.fntdata"/><Relationship Id="rId5" Type="http://schemas.openxmlformats.org/officeDocument/2006/relationships/notesMaster" Target="notesMasters/notesMaster1.xml"/><Relationship Id="rId19" Type="http://schemas.openxmlformats.org/officeDocument/2006/relationships/font" Target="fonts/GoogleSans-italic.fntdata"/><Relationship Id="rId6" Type="http://schemas.openxmlformats.org/officeDocument/2006/relationships/slide" Target="slides/slide1.xml"/><Relationship Id="rId18" Type="http://schemas.openxmlformats.org/officeDocument/2006/relationships/font" Target="fonts/Google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467ac73dde_0_43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467ac73dde_0_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800">
                <a:solidFill>
                  <a:srgbClr val="FF0000"/>
                </a:solidFill>
                <a:highlight>
                  <a:srgbClr val="FFFF00"/>
                </a:highlight>
              </a:rPr>
              <a:t>REVISED COPY</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5719" cy="746350"/>
            <a:chOff x="0" y="3156075"/>
            <a:chExt cx="3529800" cy="746350"/>
          </a:xfrm>
        </p:grpSpPr>
        <p:sp>
          <p:nvSpPr>
            <p:cNvPr id="28" name="Google Shape;28;p2"/>
            <p:cNvSpPr/>
            <p:nvPr/>
          </p:nvSpPr>
          <p:spPr>
            <a:xfrm rot="5400000">
              <a:off x="2967513"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5719" cy="746350"/>
            <a:chOff x="0" y="3156075"/>
            <a:chExt cx="3529800" cy="746350"/>
          </a:xfrm>
        </p:grpSpPr>
        <p:sp>
          <p:nvSpPr>
            <p:cNvPr id="31" name="Google Shape;31;p2"/>
            <p:cNvSpPr/>
            <p:nvPr/>
          </p:nvSpPr>
          <p:spPr>
            <a:xfrm rot="5400000">
              <a:off x="2967513"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1">
  <p:cSld name="TITLE_2">
    <p:spTree>
      <p:nvGrpSpPr>
        <p:cNvPr id="38" name="Shape 38"/>
        <p:cNvGrpSpPr/>
        <p:nvPr/>
      </p:nvGrpSpPr>
      <p:grpSpPr>
        <a:xfrm>
          <a:off x="0" y="0"/>
          <a:ext cx="0" cy="0"/>
          <a:chOff x="0" y="0"/>
          <a:chExt cx="0" cy="0"/>
        </a:xfrm>
      </p:grpSpPr>
      <p:grpSp>
        <p:nvGrpSpPr>
          <p:cNvPr id="39" name="Google Shape;39;p3"/>
          <p:cNvGrpSpPr/>
          <p:nvPr/>
        </p:nvGrpSpPr>
        <p:grpSpPr>
          <a:xfrm>
            <a:off x="172055" y="1468890"/>
            <a:ext cx="7434543" cy="62982"/>
            <a:chOff x="1890075" y="5241175"/>
            <a:chExt cx="4240556" cy="257700"/>
          </a:xfrm>
        </p:grpSpPr>
        <p:sp>
          <p:nvSpPr>
            <p:cNvPr id="40" name="Google Shape;4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1" name="Google Shape;4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2" name="Google Shape;4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4" name="Google Shape;44;p3"/>
          <p:cNvSpPr/>
          <p:nvPr/>
        </p:nvSpPr>
        <p:spPr>
          <a:xfrm>
            <a:off x="172050" y="2994200"/>
            <a:ext cx="3076800" cy="70968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45" name="Google Shape;45;p3"/>
          <p:cNvGrpSpPr/>
          <p:nvPr/>
        </p:nvGrpSpPr>
        <p:grpSpPr>
          <a:xfrm>
            <a:off x="168930" y="2931215"/>
            <a:ext cx="7434543" cy="62982"/>
            <a:chOff x="1890075" y="5241175"/>
            <a:chExt cx="4240556" cy="257700"/>
          </a:xfrm>
        </p:grpSpPr>
        <p:sp>
          <p:nvSpPr>
            <p:cNvPr id="46" name="Google Shape;46;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7" name="Google Shape;4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50" name="Google Shape;50;p3"/>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51" name="Google Shape;51;p3"/>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52" name="Google Shape;52;p3"/>
          <p:cNvGrpSpPr/>
          <p:nvPr/>
        </p:nvGrpSpPr>
        <p:grpSpPr>
          <a:xfrm>
            <a:off x="0" y="3642375"/>
            <a:ext cx="3530025" cy="746350"/>
            <a:chOff x="0" y="3156075"/>
            <a:chExt cx="3530025" cy="746350"/>
          </a:xfrm>
        </p:grpSpPr>
        <p:sp>
          <p:nvSpPr>
            <p:cNvPr id="53" name="Google Shape;53;p3"/>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4" name="Google Shape;54;p3"/>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55" name="Google Shape;55;p3"/>
          <p:cNvGrpSpPr/>
          <p:nvPr/>
        </p:nvGrpSpPr>
        <p:grpSpPr>
          <a:xfrm>
            <a:off x="3248850" y="3095700"/>
            <a:ext cx="4935719" cy="746350"/>
            <a:chOff x="0" y="3156075"/>
            <a:chExt cx="3529800" cy="746350"/>
          </a:xfrm>
        </p:grpSpPr>
        <p:sp>
          <p:nvSpPr>
            <p:cNvPr id="56" name="Google Shape;56;p3"/>
            <p:cNvSpPr/>
            <p:nvPr/>
          </p:nvSpPr>
          <p:spPr>
            <a:xfrm rot="5400000">
              <a:off x="2967513"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7" name="Google Shape;57;p3"/>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58" name="Google Shape;58;p3"/>
          <p:cNvGrpSpPr/>
          <p:nvPr/>
        </p:nvGrpSpPr>
        <p:grpSpPr>
          <a:xfrm>
            <a:off x="3248850" y="7394875"/>
            <a:ext cx="4935719" cy="746350"/>
            <a:chOff x="0" y="3156075"/>
            <a:chExt cx="3529800" cy="746350"/>
          </a:xfrm>
        </p:grpSpPr>
        <p:sp>
          <p:nvSpPr>
            <p:cNvPr id="59" name="Google Shape;59;p3"/>
            <p:cNvSpPr/>
            <p:nvPr/>
          </p:nvSpPr>
          <p:spPr>
            <a:xfrm rot="5400000">
              <a:off x="2967513"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0" name="Google Shape;60;p3"/>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61" name="Google Shape;61;p3"/>
          <p:cNvSpPr txBox="1"/>
          <p:nvPr/>
        </p:nvSpPr>
        <p:spPr>
          <a:xfrm>
            <a:off x="3263100" y="3086700"/>
            <a:ext cx="43341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62" name="Google Shape;62;p3"/>
          <p:cNvSpPr txBox="1"/>
          <p:nvPr/>
        </p:nvSpPr>
        <p:spPr>
          <a:xfrm>
            <a:off x="0" y="3642375"/>
            <a:ext cx="32490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a:t>
            </a:r>
            <a:endParaRPr sz="1900">
              <a:solidFill>
                <a:schemeClr val="lt2"/>
              </a:solidFill>
              <a:latin typeface="Google Sans SemiBold"/>
              <a:ea typeface="Google Sans SemiBold"/>
              <a:cs typeface="Google Sans SemiBold"/>
              <a:sym typeface="Google Sans SemiBold"/>
            </a:endParaRPr>
          </a:p>
        </p:txBody>
      </p:sp>
      <p:sp>
        <p:nvSpPr>
          <p:cNvPr id="63" name="Google Shape;63;p3"/>
          <p:cNvSpPr txBox="1"/>
          <p:nvPr/>
        </p:nvSpPr>
        <p:spPr>
          <a:xfrm>
            <a:off x="3263100" y="73926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64" name="Google Shape;64;p3"/>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5" name="Google Shape;65;p3"/>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extLst>
    <p:ext uri="{DCECCB84-F9BA-43D5-87BE-67443E8EF086}">
      <p15:sldGuideLst>
        <p15:guide id="1" orient="horz" pos="1916">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6" name="Shape 66"/>
        <p:cNvGrpSpPr/>
        <p:nvPr/>
      </p:nvGrpSpPr>
      <p:grpSpPr>
        <a:xfrm>
          <a:off x="0" y="0"/>
          <a:ext cx="0" cy="0"/>
          <a:chOff x="0" y="0"/>
          <a:chExt cx="0" cy="0"/>
        </a:xfrm>
      </p:grpSpPr>
      <p:cxnSp>
        <p:nvCxnSpPr>
          <p:cNvPr id="67" name="Google Shape;67;p4"/>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8" name="Google Shape;68;p4"/>
          <p:cNvCxnSpPr>
            <a:stCxn id="69"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70" name="Google Shape;70;p4"/>
          <p:cNvGrpSpPr/>
          <p:nvPr/>
        </p:nvGrpSpPr>
        <p:grpSpPr>
          <a:xfrm>
            <a:off x="190345" y="900758"/>
            <a:ext cx="7581747" cy="5906"/>
            <a:chOff x="1890075" y="5241175"/>
            <a:chExt cx="4240556" cy="257700"/>
          </a:xfrm>
        </p:grpSpPr>
        <p:sp>
          <p:nvSpPr>
            <p:cNvPr id="69" name="Google Shape;69;p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3" name="Google Shape;73;p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4" name="Google Shape;74;p4"/>
          <p:cNvGrpSpPr/>
          <p:nvPr/>
        </p:nvGrpSpPr>
        <p:grpSpPr>
          <a:xfrm>
            <a:off x="190320" y="931759"/>
            <a:ext cx="7581691" cy="5901"/>
            <a:chOff x="1890075" y="5241175"/>
            <a:chExt cx="4240556" cy="257700"/>
          </a:xfrm>
        </p:grpSpPr>
        <p:sp>
          <p:nvSpPr>
            <p:cNvPr id="75" name="Google Shape;75;p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8" name="Google Shape;78;p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9" name="Google Shape;79;p4"/>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80" name="Google Shape;80;p4"/>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81" name="Google Shape;81;p4"/>
          <p:cNvGrpSpPr/>
          <p:nvPr/>
        </p:nvGrpSpPr>
        <p:grpSpPr>
          <a:xfrm>
            <a:off x="372224" y="1193225"/>
            <a:ext cx="137818" cy="187200"/>
            <a:chOff x="507100" y="1997600"/>
            <a:chExt cx="158375" cy="187200"/>
          </a:xfrm>
        </p:grpSpPr>
        <p:sp>
          <p:nvSpPr>
            <p:cNvPr id="82" name="Google Shape;82;p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4"/>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85" name="Google Shape;85;p4"/>
          <p:cNvGrpSpPr/>
          <p:nvPr/>
        </p:nvGrpSpPr>
        <p:grpSpPr>
          <a:xfrm>
            <a:off x="3196549" y="1193225"/>
            <a:ext cx="137818" cy="187200"/>
            <a:chOff x="507100" y="1997600"/>
            <a:chExt cx="158375" cy="187200"/>
          </a:xfrm>
        </p:grpSpPr>
        <p:sp>
          <p:nvSpPr>
            <p:cNvPr id="86" name="Google Shape;86;p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89" name="Google Shape;89;p4"/>
          <p:cNvGrpSpPr/>
          <p:nvPr/>
        </p:nvGrpSpPr>
        <p:grpSpPr>
          <a:xfrm>
            <a:off x="3196549" y="4016425"/>
            <a:ext cx="137818" cy="187200"/>
            <a:chOff x="507100" y="1997600"/>
            <a:chExt cx="158375" cy="187200"/>
          </a:xfrm>
        </p:grpSpPr>
        <p:sp>
          <p:nvSpPr>
            <p:cNvPr id="90" name="Google Shape;90;p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172050" y="4643025"/>
            <a:ext cx="2852450" cy="2183285"/>
            <a:chOff x="404700" y="4541500"/>
            <a:chExt cx="2852450" cy="2183285"/>
          </a:xfrm>
        </p:grpSpPr>
        <p:sp>
          <p:nvSpPr>
            <p:cNvPr id="93" name="Google Shape;93;p4"/>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96" name="Google Shape;96;p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4"/>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101" name="Google Shape;101;p4"/>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102" name="Google Shape;102;p4"/>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3" name="Google Shape;103;p4"/>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04" name="Google Shape;104;p4"/>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05" name="Shape 105"/>
        <p:cNvGrpSpPr/>
        <p:nvPr/>
      </p:nvGrpSpPr>
      <p:grpSpPr>
        <a:xfrm>
          <a:off x="0" y="0"/>
          <a:ext cx="0" cy="0"/>
          <a:chOff x="0" y="0"/>
          <a:chExt cx="0" cy="0"/>
        </a:xfrm>
      </p:grpSpPr>
      <p:cxnSp>
        <p:nvCxnSpPr>
          <p:cNvPr id="106" name="Google Shape;106;p5"/>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07" name="Google Shape;107;p5"/>
          <p:cNvGrpSpPr/>
          <p:nvPr/>
        </p:nvGrpSpPr>
        <p:grpSpPr>
          <a:xfrm>
            <a:off x="404725" y="1681475"/>
            <a:ext cx="6908400" cy="72025"/>
            <a:chOff x="404725" y="1681475"/>
            <a:chExt cx="6908400" cy="72025"/>
          </a:xfrm>
        </p:grpSpPr>
        <p:cxnSp>
          <p:nvCxnSpPr>
            <p:cNvPr id="108" name="Google Shape;108;p5"/>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09" name="Google Shape;109;p5"/>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0" name="Google Shape;110;p5"/>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111" name="Google Shape;111;p5"/>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2" name="Google Shape;112;p5"/>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13" name="Google Shape;113;p5"/>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4" name="Google Shape;114;p5"/>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15" name="Google Shape;115;p5"/>
          <p:cNvGrpSpPr/>
          <p:nvPr/>
        </p:nvGrpSpPr>
        <p:grpSpPr>
          <a:xfrm>
            <a:off x="417975" y="1885250"/>
            <a:ext cx="2357775" cy="410125"/>
            <a:chOff x="417975" y="1885250"/>
            <a:chExt cx="2357775" cy="410125"/>
          </a:xfrm>
        </p:grpSpPr>
        <p:sp>
          <p:nvSpPr>
            <p:cNvPr id="116" name="Google Shape;116;p5"/>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5"/>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5"/>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5"/>
          <p:cNvGrpSpPr/>
          <p:nvPr/>
        </p:nvGrpSpPr>
        <p:grpSpPr>
          <a:xfrm>
            <a:off x="417975" y="3505200"/>
            <a:ext cx="2357775" cy="410125"/>
            <a:chOff x="265575" y="3352800"/>
            <a:chExt cx="2357775" cy="410125"/>
          </a:xfrm>
        </p:grpSpPr>
        <p:sp>
          <p:nvSpPr>
            <p:cNvPr id="121" name="Google Shape;121;p5"/>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5"/>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5"/>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5"/>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5"/>
          <p:cNvGrpSpPr/>
          <p:nvPr/>
        </p:nvGrpSpPr>
        <p:grpSpPr>
          <a:xfrm>
            <a:off x="3872113" y="3505200"/>
            <a:ext cx="2357775" cy="410125"/>
            <a:chOff x="3567313" y="3200400"/>
            <a:chExt cx="2357775" cy="410125"/>
          </a:xfrm>
        </p:grpSpPr>
        <p:sp>
          <p:nvSpPr>
            <p:cNvPr id="126" name="Google Shape;126;p5"/>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5"/>
          <p:cNvGrpSpPr/>
          <p:nvPr/>
        </p:nvGrpSpPr>
        <p:grpSpPr>
          <a:xfrm>
            <a:off x="417963" y="6597750"/>
            <a:ext cx="2357775" cy="410125"/>
            <a:chOff x="-39237" y="6140550"/>
            <a:chExt cx="2357775" cy="410125"/>
          </a:xfrm>
        </p:grpSpPr>
        <p:sp>
          <p:nvSpPr>
            <p:cNvPr id="131" name="Google Shape;131;p5"/>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5"/>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6" name="Google Shape;136;p5"/>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7" name="Google Shape;137;p5"/>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8" name="Google Shape;138;p5"/>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39" name="Google Shape;139;p5"/>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40" name="Google Shape;140;p5"/>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41" name="Google Shape;141;p5"/>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42" name="Google Shape;142;p5"/>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43" name="Google Shape;143;p5"/>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5" name="Google Shape;145;p5"/>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46" name="Shape 146"/>
        <p:cNvGrpSpPr/>
        <p:nvPr/>
      </p:nvGrpSpPr>
      <p:grpSpPr>
        <a:xfrm>
          <a:off x="0" y="0"/>
          <a:ext cx="0" cy="0"/>
          <a:chOff x="0" y="0"/>
          <a:chExt cx="0" cy="0"/>
        </a:xfrm>
      </p:grpSpPr>
      <p:sp>
        <p:nvSpPr>
          <p:cNvPr id="147" name="Google Shape;147;p6"/>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48" name="Google Shape;148;p6"/>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49" name="Google Shape;149;p6"/>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50" name="Google Shape;150;p6"/>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51" name="Google Shape;151;p6"/>
          <p:cNvGrpSpPr/>
          <p:nvPr/>
        </p:nvGrpSpPr>
        <p:grpSpPr>
          <a:xfrm>
            <a:off x="95351" y="1392509"/>
            <a:ext cx="7581691" cy="5901"/>
            <a:chOff x="1890075" y="5241175"/>
            <a:chExt cx="4240556" cy="257700"/>
          </a:xfrm>
        </p:grpSpPr>
        <p:sp>
          <p:nvSpPr>
            <p:cNvPr id="152" name="Google Shape;152;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3" name="Google Shape;153;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4" name="Google Shape;154;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5" name="Google Shape;155;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56" name="Google Shape;156;p6"/>
          <p:cNvGrpSpPr/>
          <p:nvPr/>
        </p:nvGrpSpPr>
        <p:grpSpPr>
          <a:xfrm>
            <a:off x="95351" y="4542984"/>
            <a:ext cx="7581691" cy="5901"/>
            <a:chOff x="1890075" y="5241175"/>
            <a:chExt cx="4240556" cy="257700"/>
          </a:xfrm>
        </p:grpSpPr>
        <p:sp>
          <p:nvSpPr>
            <p:cNvPr id="157" name="Google Shape;157;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8" name="Google Shape;158;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9" name="Google Shape;159;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0" name="Google Shape;160;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1" name="Google Shape;161;p6"/>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62" name="Google Shape;162;p6"/>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63" name="Google Shape;163;p6"/>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64" name="Google Shape;164;p6"/>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65" name="Google Shape;165;p6"/>
          <p:cNvSpPr/>
          <p:nvPr/>
        </p:nvSpPr>
        <p:spPr>
          <a:xfrm>
            <a:off x="432000" y="74583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66" name="Google Shape;166;p6"/>
          <p:cNvGrpSpPr/>
          <p:nvPr/>
        </p:nvGrpSpPr>
        <p:grpSpPr>
          <a:xfrm>
            <a:off x="95351" y="7362159"/>
            <a:ext cx="7581691" cy="5901"/>
            <a:chOff x="1890075" y="5241175"/>
            <a:chExt cx="4240556" cy="257700"/>
          </a:xfrm>
        </p:grpSpPr>
        <p:sp>
          <p:nvSpPr>
            <p:cNvPr id="167" name="Google Shape;167;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8" name="Google Shape;168;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9" name="Google Shape;169;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70" name="Google Shape;170;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71" name="Google Shape;171;p6"/>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72" name="Shape 172"/>
        <p:cNvGrpSpPr/>
        <p:nvPr/>
      </p:nvGrpSpPr>
      <p:grpSpPr>
        <a:xfrm>
          <a:off x="0" y="0"/>
          <a:ext cx="0" cy="0"/>
          <a:chOff x="0" y="0"/>
          <a:chExt cx="0" cy="0"/>
        </a:xfrm>
      </p:grpSpPr>
      <p:sp>
        <p:nvSpPr>
          <p:cNvPr id="173" name="Google Shape;173;p7"/>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74" name="Google Shape;174;p7"/>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75" name="Google Shape;175;p7"/>
          <p:cNvGrpSpPr/>
          <p:nvPr/>
        </p:nvGrpSpPr>
        <p:grpSpPr>
          <a:xfrm>
            <a:off x="-16250" y="9048087"/>
            <a:ext cx="7804900" cy="1072407"/>
            <a:chOff x="-19118" y="4617750"/>
            <a:chExt cx="9182236" cy="548378"/>
          </a:xfrm>
        </p:grpSpPr>
        <p:sp>
          <p:nvSpPr>
            <p:cNvPr id="176" name="Google Shape;176;p7"/>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77" name="Google Shape;177;p7"/>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78" name="Shape 178"/>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1">
  <p:cSld name="TITLE_1_1">
    <p:spTree>
      <p:nvGrpSpPr>
        <p:cNvPr id="179" name="Shape 179"/>
        <p:cNvGrpSpPr/>
        <p:nvPr/>
      </p:nvGrpSpPr>
      <p:grpSpPr>
        <a:xfrm>
          <a:off x="0" y="0"/>
          <a:ext cx="0" cy="0"/>
          <a:chOff x="0" y="0"/>
          <a:chExt cx="0" cy="0"/>
        </a:xfrm>
      </p:grpSpPr>
      <p:cxnSp>
        <p:nvCxnSpPr>
          <p:cNvPr id="180" name="Google Shape;180;p9"/>
          <p:cNvCxnSpPr>
            <a:stCxn id="181"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182" name="Google Shape;182;p9"/>
          <p:cNvGrpSpPr/>
          <p:nvPr/>
        </p:nvGrpSpPr>
        <p:grpSpPr>
          <a:xfrm>
            <a:off x="190320" y="900657"/>
            <a:ext cx="7581691" cy="5901"/>
            <a:chOff x="1890075" y="5241175"/>
            <a:chExt cx="4240556" cy="257700"/>
          </a:xfrm>
        </p:grpSpPr>
        <p:sp>
          <p:nvSpPr>
            <p:cNvPr id="183" name="Google Shape;18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84" name="Google Shape;18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85" name="Google Shape;18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86" name="Google Shape;18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87" name="Google Shape;187;p9"/>
          <p:cNvGrpSpPr/>
          <p:nvPr/>
        </p:nvGrpSpPr>
        <p:grpSpPr>
          <a:xfrm>
            <a:off x="190320" y="931759"/>
            <a:ext cx="7581691" cy="5901"/>
            <a:chOff x="1890075" y="5241175"/>
            <a:chExt cx="4240556" cy="257700"/>
          </a:xfrm>
        </p:grpSpPr>
        <p:sp>
          <p:nvSpPr>
            <p:cNvPr id="188" name="Google Shape;18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89" name="Google Shape;18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0" name="Google Shape;19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1" name="Google Shape;19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92" name="Google Shape;192;p9"/>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193" name="Google Shape;193;p9"/>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194" name="Google Shape;194;p9"/>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95" name="Google Shape;195;p9"/>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 name="Google Shape;196;p9"/>
          <p:cNvGrpSpPr/>
          <p:nvPr/>
        </p:nvGrpSpPr>
        <p:grpSpPr>
          <a:xfrm>
            <a:off x="190320" y="900657"/>
            <a:ext cx="7581691" cy="5901"/>
            <a:chOff x="1890075" y="5241175"/>
            <a:chExt cx="4240556" cy="257700"/>
          </a:xfrm>
        </p:grpSpPr>
        <p:sp>
          <p:nvSpPr>
            <p:cNvPr id="197" name="Google Shape;197;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98" name="Google Shape;198;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99" name="Google Shape;199;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00" name="Google Shape;200;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01" name="Google Shape;201;p9"/>
          <p:cNvGrpSpPr/>
          <p:nvPr/>
        </p:nvGrpSpPr>
        <p:grpSpPr>
          <a:xfrm>
            <a:off x="190320" y="931759"/>
            <a:ext cx="7581691" cy="5901"/>
            <a:chOff x="1890075" y="5241175"/>
            <a:chExt cx="4240556" cy="257700"/>
          </a:xfrm>
        </p:grpSpPr>
        <p:sp>
          <p:nvSpPr>
            <p:cNvPr id="202" name="Google Shape;202;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1" name="Google Shape;181;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03" name="Google Shape;203;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04" name="Google Shape;204;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05" name="Google Shape;205;p9"/>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06" name="Google Shape;206;p9"/>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07" name="Google Shape;207;p9"/>
          <p:cNvGrpSpPr/>
          <p:nvPr/>
        </p:nvGrpSpPr>
        <p:grpSpPr>
          <a:xfrm>
            <a:off x="172024" y="1040825"/>
            <a:ext cx="137818" cy="187200"/>
            <a:chOff x="507100" y="1997600"/>
            <a:chExt cx="158375" cy="187200"/>
          </a:xfrm>
        </p:grpSpPr>
        <p:sp>
          <p:nvSpPr>
            <p:cNvPr id="208" name="Google Shape;208;p9"/>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9"/>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 name="Google Shape;210;p9"/>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11" name="Google Shape;211;p9"/>
          <p:cNvGrpSpPr/>
          <p:nvPr/>
        </p:nvGrpSpPr>
        <p:grpSpPr>
          <a:xfrm>
            <a:off x="190349" y="2907725"/>
            <a:ext cx="137818" cy="187200"/>
            <a:chOff x="507100" y="1540400"/>
            <a:chExt cx="158375" cy="187200"/>
          </a:xfrm>
        </p:grpSpPr>
        <p:sp>
          <p:nvSpPr>
            <p:cNvPr id="212" name="Google Shape;212;p9"/>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9"/>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 name="Google Shape;214;p9"/>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15" name="Google Shape;215;p9"/>
          <p:cNvGrpSpPr/>
          <p:nvPr/>
        </p:nvGrpSpPr>
        <p:grpSpPr>
          <a:xfrm>
            <a:off x="172024" y="5506200"/>
            <a:ext cx="137818" cy="187200"/>
            <a:chOff x="507100" y="1997600"/>
            <a:chExt cx="158375" cy="187200"/>
          </a:xfrm>
        </p:grpSpPr>
        <p:sp>
          <p:nvSpPr>
            <p:cNvPr id="216" name="Google Shape;216;p9"/>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9"/>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 name="Google Shape;218;p9"/>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19" name="Google Shape;219;p9"/>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20" name="Google Shape;220;p9"/>
          <p:cNvGrpSpPr/>
          <p:nvPr/>
        </p:nvGrpSpPr>
        <p:grpSpPr>
          <a:xfrm>
            <a:off x="172024" y="7607808"/>
            <a:ext cx="137818" cy="187200"/>
            <a:chOff x="507100" y="1997600"/>
            <a:chExt cx="158375" cy="187200"/>
          </a:xfrm>
        </p:grpSpPr>
        <p:sp>
          <p:nvSpPr>
            <p:cNvPr id="221" name="Google Shape;221;p9"/>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9"/>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 name="Google Shape;223;p9"/>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0"/>
          <p:cNvSpPr txBox="1"/>
          <p:nvPr/>
        </p:nvSpPr>
        <p:spPr>
          <a:xfrm>
            <a:off x="188700" y="1499375"/>
            <a:ext cx="3697500" cy="2850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SzPts val="852"/>
              <a:buNone/>
            </a:pPr>
            <a:r>
              <a:rPr lang="en" sz="1300">
                <a:latin typeface="Google Sans SemiBold"/>
                <a:ea typeface="Google Sans SemiBold"/>
                <a:cs typeface="Google Sans SemiBold"/>
                <a:sym typeface="Google Sans SemiBold"/>
              </a:rPr>
              <a:t>Project Overview</a:t>
            </a:r>
            <a:endParaRPr sz="1300">
              <a:solidFill>
                <a:srgbClr val="000000"/>
              </a:solidFill>
              <a:latin typeface="Google Sans SemiBold"/>
              <a:ea typeface="Google Sans SemiBold"/>
              <a:cs typeface="Google Sans SemiBold"/>
              <a:sym typeface="Google Sans SemiBold"/>
            </a:endParaRPr>
          </a:p>
        </p:txBody>
      </p:sp>
      <p:sp>
        <p:nvSpPr>
          <p:cNvPr id="229" name="Google Shape;229;p10"/>
          <p:cNvSpPr txBox="1"/>
          <p:nvPr/>
        </p:nvSpPr>
        <p:spPr>
          <a:xfrm>
            <a:off x="287625" y="1859125"/>
            <a:ext cx="730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
        <p:nvSpPr>
          <p:cNvPr id="230" name="Google Shape;230;p10"/>
          <p:cNvSpPr txBox="1"/>
          <p:nvPr/>
        </p:nvSpPr>
        <p:spPr>
          <a:xfrm>
            <a:off x="181950" y="1755800"/>
            <a:ext cx="7408500" cy="100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latin typeface="Roboto"/>
                <a:ea typeface="Roboto"/>
                <a:cs typeface="Roboto"/>
                <a:sym typeface="Roboto"/>
              </a:rPr>
              <a:t>The Waze data team continues developing an analytics project to increase growth by reducing monthly user churn. Ongoing exploratory analysis provides insights to proactively target potentially churning users, improving retention and satisfaction. This report details key findings from Milestone 3, informing further progress.</a:t>
            </a:r>
            <a:endParaRPr b="1" sz="1200">
              <a:solidFill>
                <a:srgbClr val="000000"/>
              </a:solidFill>
              <a:latin typeface="Google Sans"/>
              <a:ea typeface="Google Sans"/>
              <a:cs typeface="Google Sans"/>
              <a:sym typeface="Google Sans"/>
            </a:endParaRPr>
          </a:p>
        </p:txBody>
      </p:sp>
      <p:grpSp>
        <p:nvGrpSpPr>
          <p:cNvPr id="231" name="Google Shape;231;p10"/>
          <p:cNvGrpSpPr/>
          <p:nvPr/>
        </p:nvGrpSpPr>
        <p:grpSpPr>
          <a:xfrm>
            <a:off x="188700" y="694150"/>
            <a:ext cx="5190000" cy="771300"/>
            <a:chOff x="438150" y="713325"/>
            <a:chExt cx="5190000" cy="771300"/>
          </a:xfrm>
        </p:grpSpPr>
        <p:sp>
          <p:nvSpPr>
            <p:cNvPr id="232" name="Google Shape;232;p10"/>
            <p:cNvSpPr txBox="1"/>
            <p:nvPr/>
          </p:nvSpPr>
          <p:spPr>
            <a:xfrm>
              <a:off x="438150" y="7133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solidFill>
                    <a:srgbClr val="000000"/>
                  </a:solidFill>
                  <a:latin typeface="Google Sans SemiBold"/>
                  <a:ea typeface="Google Sans SemiBold"/>
                  <a:cs typeface="Google Sans SemiBold"/>
                  <a:sym typeface="Google Sans SemiBold"/>
                </a:rPr>
                <a:t>User Churn Project | </a:t>
              </a:r>
              <a:r>
                <a:rPr b="1" lang="en" sz="1600">
                  <a:latin typeface="Google Sans SemiBold"/>
                  <a:ea typeface="Google Sans SemiBold"/>
                  <a:cs typeface="Google Sans SemiBold"/>
                  <a:sym typeface="Google Sans SemiBold"/>
                </a:rPr>
                <a:t>Exploratory Data Analysis</a:t>
              </a:r>
              <a:endParaRPr sz="1900">
                <a:solidFill>
                  <a:srgbClr val="000000"/>
                </a:solidFill>
                <a:latin typeface="Google Sans SemiBold"/>
                <a:ea typeface="Google Sans SemiBold"/>
                <a:cs typeface="Google Sans SemiBold"/>
                <a:sym typeface="Google Sans SemiBold"/>
              </a:endParaRPr>
            </a:p>
          </p:txBody>
        </p:sp>
        <p:sp>
          <p:nvSpPr>
            <p:cNvPr id="233" name="Google Shape;233;p10"/>
            <p:cNvSpPr txBox="1"/>
            <p:nvPr/>
          </p:nvSpPr>
          <p:spPr>
            <a:xfrm>
              <a:off x="465075" y="103027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grpSp>
      <p:pic>
        <p:nvPicPr>
          <p:cNvPr id="234" name="Google Shape;234;p10"/>
          <p:cNvPicPr preferRelativeResize="0"/>
          <p:nvPr/>
        </p:nvPicPr>
        <p:blipFill>
          <a:blip r:embed="rId3">
            <a:alphaModFix/>
          </a:blip>
          <a:stretch>
            <a:fillRect/>
          </a:stretch>
        </p:blipFill>
        <p:spPr>
          <a:xfrm>
            <a:off x="5650094" y="77775"/>
            <a:ext cx="1947034" cy="562800"/>
          </a:xfrm>
          <a:prstGeom prst="rect">
            <a:avLst/>
          </a:prstGeom>
          <a:noFill/>
          <a:ln>
            <a:noFill/>
          </a:ln>
        </p:spPr>
      </p:pic>
      <p:sp>
        <p:nvSpPr>
          <p:cNvPr id="235" name="Google Shape;235;p10"/>
          <p:cNvSpPr txBox="1"/>
          <p:nvPr/>
        </p:nvSpPr>
        <p:spPr>
          <a:xfrm>
            <a:off x="181950" y="4180950"/>
            <a:ext cx="3000000" cy="5823000"/>
          </a:xfrm>
          <a:prstGeom prst="rect">
            <a:avLst/>
          </a:prstGeom>
          <a:noFill/>
          <a:ln>
            <a:noFill/>
          </a:ln>
        </p:spPr>
        <p:txBody>
          <a:bodyPr anchorCtr="0" anchor="t" bIns="91425" lIns="91425" spcFirstLastPara="1" rIns="91425" wrap="square" tIns="91425">
            <a:noAutofit/>
          </a:bodyPr>
          <a:lstStyle/>
          <a:p>
            <a:pPr indent="-184150" lvl="0" marL="228600" rtl="0" algn="l">
              <a:spcBef>
                <a:spcPts val="0"/>
              </a:spcBef>
              <a:spcAft>
                <a:spcPts val="0"/>
              </a:spcAft>
              <a:buClr>
                <a:schemeClr val="dk1"/>
              </a:buClr>
              <a:buSzPts val="1100"/>
              <a:buFont typeface="Roboto"/>
              <a:buChar char="●"/>
            </a:pPr>
            <a:r>
              <a:rPr b="1" lang="en" sz="1100">
                <a:solidFill>
                  <a:schemeClr val="dk1"/>
                </a:solidFill>
              </a:rPr>
              <a:t>The more times users used the app, the less likely they were to churn. </a:t>
            </a:r>
            <a:r>
              <a:rPr lang="en" sz="1100">
                <a:solidFill>
                  <a:schemeClr val="dk1"/>
                </a:solidFill>
              </a:rPr>
              <a:t>While 40% of the users who didn't use the app at all last month churned, nobody who used the app 30 days churned.</a:t>
            </a:r>
            <a:endParaRPr sz="1100">
              <a:solidFill>
                <a:schemeClr val="dk1"/>
              </a:solidFill>
              <a:latin typeface="Roboto"/>
              <a:ea typeface="Roboto"/>
              <a:cs typeface="Roboto"/>
              <a:sym typeface="Roboto"/>
            </a:endParaRPr>
          </a:p>
          <a:p>
            <a:pPr indent="-184150" lvl="0" marL="228600" rtl="0" algn="l">
              <a:spcBef>
                <a:spcPts val="700"/>
              </a:spcBef>
              <a:spcAft>
                <a:spcPts val="0"/>
              </a:spcAft>
              <a:buClr>
                <a:schemeClr val="dk1"/>
              </a:buClr>
              <a:buSzPts val="1100"/>
              <a:buFont typeface="Roboto"/>
              <a:buChar char="●"/>
            </a:pPr>
            <a:r>
              <a:rPr b="1" lang="en" sz="1100">
                <a:solidFill>
                  <a:schemeClr val="dk1"/>
                </a:solidFill>
                <a:latin typeface="Roboto"/>
                <a:ea typeface="Roboto"/>
                <a:cs typeface="Roboto"/>
                <a:sym typeface="Roboto"/>
              </a:rPr>
              <a:t>Distance driven per driving day had a positive correlation with user churn. </a:t>
            </a:r>
            <a:r>
              <a:rPr lang="en" sz="1100">
                <a:solidFill>
                  <a:schemeClr val="dk1"/>
                </a:solidFill>
                <a:latin typeface="Roboto"/>
                <a:ea typeface="Roboto"/>
                <a:cs typeface="Roboto"/>
                <a:sym typeface="Roboto"/>
              </a:rPr>
              <a:t>The farther a user drove on each driving day, the more likely they were to churn.</a:t>
            </a:r>
            <a:endParaRPr sz="1100">
              <a:solidFill>
                <a:schemeClr val="dk1"/>
              </a:solidFill>
              <a:latin typeface="Roboto"/>
              <a:ea typeface="Roboto"/>
              <a:cs typeface="Roboto"/>
              <a:sym typeface="Roboto"/>
            </a:endParaRPr>
          </a:p>
          <a:p>
            <a:pPr indent="-184150" lvl="0" marL="228600" rtl="0" algn="l">
              <a:spcBef>
                <a:spcPts val="700"/>
              </a:spcBef>
              <a:spcAft>
                <a:spcPts val="0"/>
              </a:spcAft>
              <a:buClr>
                <a:schemeClr val="dk1"/>
              </a:buClr>
              <a:buSzPts val="1100"/>
              <a:buFont typeface="Roboto"/>
              <a:buChar char="●"/>
            </a:pPr>
            <a:r>
              <a:rPr b="1" lang="en" sz="1100">
                <a:solidFill>
                  <a:schemeClr val="dk1"/>
                </a:solidFill>
                <a:latin typeface="Roboto"/>
                <a:ea typeface="Roboto"/>
                <a:cs typeface="Roboto"/>
                <a:sym typeface="Roboto"/>
              </a:rPr>
              <a:t>Number of driving days had a negative correlation with churn.</a:t>
            </a:r>
            <a:r>
              <a:rPr lang="en" sz="1100">
                <a:solidFill>
                  <a:schemeClr val="dk1"/>
                </a:solidFill>
                <a:latin typeface="Roboto"/>
                <a:ea typeface="Roboto"/>
                <a:cs typeface="Roboto"/>
                <a:sym typeface="Roboto"/>
              </a:rPr>
              <a:t> Users who drove more days of the last month were less likely to churn.</a:t>
            </a:r>
            <a:endParaRPr sz="1100">
              <a:solidFill>
                <a:schemeClr val="dk1"/>
              </a:solidFill>
              <a:latin typeface="Roboto"/>
              <a:ea typeface="Roboto"/>
              <a:cs typeface="Roboto"/>
              <a:sym typeface="Roboto"/>
            </a:endParaRPr>
          </a:p>
          <a:p>
            <a:pPr indent="-184150" lvl="0" marL="228600" rtl="0" algn="l">
              <a:spcBef>
                <a:spcPts val="700"/>
              </a:spcBef>
              <a:spcAft>
                <a:spcPts val="0"/>
              </a:spcAft>
              <a:buClr>
                <a:schemeClr val="dk1"/>
              </a:buClr>
              <a:buSzPts val="1100"/>
              <a:buFont typeface="Roboto"/>
              <a:buChar char="●"/>
            </a:pPr>
            <a:r>
              <a:rPr b="1" lang="en" sz="1100">
                <a:solidFill>
                  <a:schemeClr val="dk1"/>
                </a:solidFill>
                <a:latin typeface="Roboto"/>
                <a:ea typeface="Roboto"/>
                <a:cs typeface="Roboto"/>
                <a:sym typeface="Roboto"/>
              </a:rPr>
              <a:t>Users of all tenures from brand new to ~10 years were relatively evenly represented in the data (uniform distribution)</a:t>
            </a:r>
            <a:endParaRPr b="1" sz="1100">
              <a:solidFill>
                <a:schemeClr val="dk1"/>
              </a:solidFill>
              <a:latin typeface="Roboto"/>
              <a:ea typeface="Roboto"/>
              <a:cs typeface="Roboto"/>
              <a:sym typeface="Roboto"/>
            </a:endParaRPr>
          </a:p>
          <a:p>
            <a:pPr indent="-184150" lvl="0" marL="228600" rtl="0" algn="l">
              <a:spcBef>
                <a:spcPts val="700"/>
              </a:spcBef>
              <a:spcAft>
                <a:spcPts val="0"/>
              </a:spcAft>
              <a:buClr>
                <a:schemeClr val="dk1"/>
              </a:buClr>
              <a:buSzPts val="1100"/>
              <a:buFont typeface="Roboto"/>
              <a:buChar char="●"/>
            </a:pPr>
            <a:r>
              <a:rPr b="1" lang="en" sz="1100">
                <a:solidFill>
                  <a:schemeClr val="dk1"/>
                </a:solidFill>
                <a:latin typeface="Roboto"/>
                <a:ea typeface="Roboto"/>
                <a:cs typeface="Roboto"/>
                <a:sym typeface="Roboto"/>
              </a:rPr>
              <a:t>Nearly all the variables were either very right-skewed or uniformly distributed.</a:t>
            </a:r>
            <a:r>
              <a:rPr lang="en" sz="1100">
                <a:solidFill>
                  <a:schemeClr val="dk1"/>
                </a:solidFill>
                <a:latin typeface="Roboto"/>
                <a:ea typeface="Roboto"/>
                <a:cs typeface="Roboto"/>
                <a:sym typeface="Roboto"/>
              </a:rPr>
              <a:t> </a:t>
            </a:r>
            <a:endParaRPr sz="1100">
              <a:solidFill>
                <a:schemeClr val="dk1"/>
              </a:solidFill>
              <a:latin typeface="Roboto"/>
              <a:ea typeface="Roboto"/>
              <a:cs typeface="Roboto"/>
              <a:sym typeface="Roboto"/>
            </a:endParaRPr>
          </a:p>
          <a:p>
            <a:pPr indent="-184150" lvl="1" marL="571500" rtl="0" algn="l">
              <a:spcBef>
                <a:spcPts val="0"/>
              </a:spcBef>
              <a:spcAft>
                <a:spcPts val="0"/>
              </a:spcAft>
              <a:buClr>
                <a:schemeClr val="dk1"/>
              </a:buClr>
              <a:buSzPts val="1100"/>
              <a:buFont typeface="Roboto"/>
              <a:buChar char="○"/>
            </a:pPr>
            <a:r>
              <a:rPr lang="en" sz="1100">
                <a:solidFill>
                  <a:schemeClr val="dk1"/>
                </a:solidFill>
                <a:latin typeface="Roboto"/>
                <a:ea typeface="Roboto"/>
                <a:cs typeface="Roboto"/>
                <a:sym typeface="Roboto"/>
              </a:rPr>
              <a:t>Right-skewed distributions mean that most users had values in the lower end of the range for that variable. </a:t>
            </a:r>
            <a:endParaRPr sz="1100">
              <a:solidFill>
                <a:schemeClr val="dk1"/>
              </a:solidFill>
              <a:latin typeface="Roboto"/>
              <a:ea typeface="Roboto"/>
              <a:cs typeface="Roboto"/>
              <a:sym typeface="Roboto"/>
            </a:endParaRPr>
          </a:p>
          <a:p>
            <a:pPr indent="-184150" lvl="1" marL="571500" rtl="0" algn="l">
              <a:spcBef>
                <a:spcPts val="0"/>
              </a:spcBef>
              <a:spcAft>
                <a:spcPts val="0"/>
              </a:spcAft>
              <a:buClr>
                <a:schemeClr val="dk1"/>
              </a:buClr>
              <a:buSzPts val="1100"/>
              <a:buFont typeface="Roboto"/>
              <a:buChar char="○"/>
            </a:pPr>
            <a:r>
              <a:rPr lang="en" sz="1100">
                <a:solidFill>
                  <a:schemeClr val="dk1"/>
                </a:solidFill>
                <a:latin typeface="Roboto"/>
                <a:ea typeface="Roboto"/>
                <a:cs typeface="Roboto"/>
                <a:sym typeface="Roboto"/>
              </a:rPr>
              <a:t>Uniform distributions mean that users were generally equally likely to have values anywhere within the range for that variable.</a:t>
            </a:r>
            <a:endParaRPr sz="1100">
              <a:solidFill>
                <a:schemeClr val="dk1"/>
              </a:solidFill>
              <a:latin typeface="Roboto"/>
              <a:ea typeface="Roboto"/>
              <a:cs typeface="Roboto"/>
              <a:sym typeface="Roboto"/>
            </a:endParaRPr>
          </a:p>
          <a:p>
            <a:pPr indent="-184150" lvl="0" marL="228600" rtl="0" algn="l">
              <a:spcBef>
                <a:spcPts val="700"/>
              </a:spcBef>
              <a:spcAft>
                <a:spcPts val="1000"/>
              </a:spcAft>
              <a:buClr>
                <a:schemeClr val="dk1"/>
              </a:buClr>
              <a:buSzPts val="1100"/>
              <a:buFont typeface="Roboto"/>
              <a:buChar char="●"/>
            </a:pPr>
            <a:r>
              <a:rPr b="1" lang="en" sz="1100">
                <a:solidFill>
                  <a:schemeClr val="dk1"/>
                </a:solidFill>
                <a:latin typeface="Roboto"/>
                <a:ea typeface="Roboto"/>
                <a:cs typeface="Roboto"/>
                <a:sym typeface="Roboto"/>
              </a:rPr>
              <a:t>Some variables had highly improbable or perhaps even impossible outlying values</a:t>
            </a:r>
            <a:r>
              <a:rPr lang="en" sz="1100">
                <a:solidFill>
                  <a:schemeClr val="dk1"/>
                </a:solidFill>
                <a:latin typeface="Roboto"/>
                <a:ea typeface="Roboto"/>
                <a:cs typeface="Roboto"/>
                <a:sym typeface="Roboto"/>
              </a:rPr>
              <a:t>, such as: driven_km_drives, activity_days and driving_days.</a:t>
            </a:r>
            <a:endParaRPr sz="1100">
              <a:solidFill>
                <a:schemeClr val="dk1"/>
              </a:solidFill>
              <a:latin typeface="Roboto"/>
              <a:ea typeface="Roboto"/>
              <a:cs typeface="Roboto"/>
              <a:sym typeface="Roboto"/>
            </a:endParaRPr>
          </a:p>
        </p:txBody>
      </p:sp>
      <p:sp>
        <p:nvSpPr>
          <p:cNvPr id="236" name="Google Shape;236;p10"/>
          <p:cNvSpPr txBox="1"/>
          <p:nvPr/>
        </p:nvSpPr>
        <p:spPr>
          <a:xfrm>
            <a:off x="3360300" y="7959900"/>
            <a:ext cx="4201800" cy="2098500"/>
          </a:xfrm>
          <a:prstGeom prst="rect">
            <a:avLst/>
          </a:prstGeom>
          <a:noFill/>
          <a:ln>
            <a:noFill/>
          </a:ln>
        </p:spPr>
        <p:txBody>
          <a:bodyPr anchorCtr="0" anchor="t" bIns="91425" lIns="91425" spcFirstLastPara="1" rIns="91425" wrap="square" tIns="91425">
            <a:spAutoFit/>
          </a:bodyPr>
          <a:lstStyle/>
          <a:p>
            <a:pPr indent="-190500" lvl="0" marL="228600" rtl="0" algn="l">
              <a:spcBef>
                <a:spcPts val="0"/>
              </a:spcBef>
              <a:spcAft>
                <a:spcPts val="0"/>
              </a:spcAft>
              <a:buSzPts val="1200"/>
              <a:buFont typeface="Roboto"/>
              <a:buChar char="➔"/>
            </a:pPr>
            <a:r>
              <a:rPr b="1" lang="en" sz="1200">
                <a:latin typeface="Roboto"/>
                <a:ea typeface="Roboto"/>
                <a:cs typeface="Roboto"/>
                <a:sym typeface="Roboto"/>
              </a:rPr>
              <a:t>I</a:t>
            </a:r>
            <a:r>
              <a:rPr b="1" lang="en" sz="1200">
                <a:latin typeface="Roboto"/>
                <a:ea typeface="Roboto"/>
                <a:cs typeface="Roboto"/>
                <a:sym typeface="Roboto"/>
              </a:rPr>
              <a:t>nvestigate</a:t>
            </a:r>
            <a:r>
              <a:rPr b="1" lang="en" sz="1200">
                <a:latin typeface="Roboto"/>
                <a:ea typeface="Roboto"/>
                <a:cs typeface="Roboto"/>
                <a:sym typeface="Roboto"/>
              </a:rPr>
              <a:t> the erroneous or problematic discrepancies between number of sessions, driving_days, and activity_days. </a:t>
            </a:r>
            <a:endParaRPr sz="1200">
              <a:latin typeface="Roboto"/>
              <a:ea typeface="Roboto"/>
              <a:cs typeface="Roboto"/>
              <a:sym typeface="Roboto"/>
            </a:endParaRPr>
          </a:p>
          <a:p>
            <a:pPr indent="-190500" lvl="0" marL="228600" rtl="0" algn="l">
              <a:spcBef>
                <a:spcPts val="1700"/>
              </a:spcBef>
              <a:spcAft>
                <a:spcPts val="0"/>
              </a:spcAft>
              <a:buSzPts val="1200"/>
              <a:buFont typeface="Roboto"/>
              <a:buChar char="➔"/>
            </a:pPr>
            <a:r>
              <a:rPr b="1" lang="en" sz="1200">
                <a:latin typeface="Roboto"/>
                <a:ea typeface="Roboto"/>
                <a:cs typeface="Roboto"/>
                <a:sym typeface="Roboto"/>
              </a:rPr>
              <a:t>Continue to explore user profiles with the greater Waze team; this may glean insights on the reason for the long distance drivers’ churn rate. </a:t>
            </a:r>
            <a:endParaRPr b="1" sz="1200">
              <a:latin typeface="Roboto"/>
              <a:ea typeface="Roboto"/>
              <a:cs typeface="Roboto"/>
              <a:sym typeface="Roboto"/>
            </a:endParaRPr>
          </a:p>
          <a:p>
            <a:pPr indent="-190500" lvl="0" marL="228600" rtl="0" algn="l">
              <a:spcBef>
                <a:spcPts val="1700"/>
              </a:spcBef>
              <a:spcAft>
                <a:spcPts val="1700"/>
              </a:spcAft>
              <a:buSzPts val="1200"/>
              <a:buFont typeface="Roboto"/>
              <a:buChar char="➔"/>
            </a:pPr>
            <a:r>
              <a:rPr b="1" lang="en" sz="1200">
                <a:latin typeface="Roboto"/>
                <a:ea typeface="Roboto"/>
                <a:cs typeface="Roboto"/>
                <a:sym typeface="Roboto"/>
              </a:rPr>
              <a:t>Plan to run deeper statistical analyses on the variables in the data to determine their impact on user churn. </a:t>
            </a:r>
            <a:endParaRPr b="1" sz="1200">
              <a:latin typeface="Roboto"/>
              <a:ea typeface="Roboto"/>
              <a:cs typeface="Roboto"/>
              <a:sym typeface="Roboto"/>
            </a:endParaRPr>
          </a:p>
        </p:txBody>
      </p:sp>
      <p:pic>
        <p:nvPicPr>
          <p:cNvPr id="237" name="Google Shape;237;p10"/>
          <p:cNvPicPr preferRelativeResize="0"/>
          <p:nvPr/>
        </p:nvPicPr>
        <p:blipFill>
          <a:blip r:embed="rId4">
            <a:alphaModFix/>
          </a:blip>
          <a:stretch>
            <a:fillRect/>
          </a:stretch>
        </p:blipFill>
        <p:spPr>
          <a:xfrm>
            <a:off x="3761550" y="3643000"/>
            <a:ext cx="3835574" cy="1815426"/>
          </a:xfrm>
          <a:prstGeom prst="rect">
            <a:avLst/>
          </a:prstGeom>
          <a:noFill/>
          <a:ln>
            <a:noFill/>
          </a:ln>
        </p:spPr>
      </p:pic>
      <p:sp>
        <p:nvSpPr>
          <p:cNvPr id="238" name="Google Shape;238;p10"/>
          <p:cNvSpPr txBox="1"/>
          <p:nvPr/>
        </p:nvSpPr>
        <p:spPr>
          <a:xfrm>
            <a:off x="3281844" y="5664950"/>
            <a:ext cx="2041800" cy="155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50"/>
              <a:t>The churn rate is highest for people who didn't use Waze much during the last month. </a:t>
            </a:r>
            <a:endParaRPr sz="1150"/>
          </a:p>
          <a:p>
            <a:pPr indent="0" lvl="0" marL="0" rtl="0" algn="l">
              <a:spcBef>
                <a:spcPts val="1000"/>
              </a:spcBef>
              <a:spcAft>
                <a:spcPts val="1000"/>
              </a:spcAft>
              <a:buNone/>
            </a:pPr>
            <a:r>
              <a:rPr lang="en" sz="1150"/>
              <a:t>The proportion of churned users to retained users is consistent between Android and iPhone devices.</a:t>
            </a:r>
            <a:endParaRPr sz="1150"/>
          </a:p>
        </p:txBody>
      </p:sp>
      <p:pic>
        <p:nvPicPr>
          <p:cNvPr id="239" name="Google Shape;239;p10"/>
          <p:cNvPicPr preferRelativeResize="0"/>
          <p:nvPr/>
        </p:nvPicPr>
        <p:blipFill>
          <a:blip r:embed="rId5">
            <a:alphaModFix/>
          </a:blip>
          <a:stretch>
            <a:fillRect/>
          </a:stretch>
        </p:blipFill>
        <p:spPr>
          <a:xfrm>
            <a:off x="5271525" y="5458425"/>
            <a:ext cx="2290575" cy="19112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